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57" r:id="rId3"/>
    <p:sldId id="259" r:id="rId4"/>
    <p:sldId id="260" r:id="rId5"/>
    <p:sldId id="270" r:id="rId6"/>
    <p:sldId id="261" r:id="rId7"/>
    <p:sldId id="262" r:id="rId8"/>
    <p:sldId id="269" r:id="rId9"/>
    <p:sldId id="265" r:id="rId10"/>
    <p:sldId id="271" r:id="rId11"/>
    <p:sldId id="266" r:id="rId12"/>
    <p:sldId id="272" r:id="rId13"/>
    <p:sldId id="267" r:id="rId14"/>
    <p:sldId id="268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19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0409-9068-4C12-9136-09A605DEC633}" type="datetimeFigureOut">
              <a:rPr lang="ru-RU" smtClean="0"/>
              <a:pPr/>
              <a:t>16.04.2018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60CBA-AD2E-432E-9646-26DA8058AE0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232602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0409-9068-4C12-9136-09A605DEC633}" type="datetimeFigureOut">
              <a:rPr lang="ru-RU" smtClean="0"/>
              <a:pPr/>
              <a:t>16.04.2018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60CBA-AD2E-432E-9646-26DA8058AE0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71638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0409-9068-4C12-9136-09A605DEC633}" type="datetimeFigureOut">
              <a:rPr lang="ru-RU" smtClean="0"/>
              <a:pPr/>
              <a:t>16.04.2018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60CBA-AD2E-432E-9646-26DA8058AE0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202118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0409-9068-4C12-9136-09A605DEC633}" type="datetimeFigureOut">
              <a:rPr lang="ru-RU" smtClean="0"/>
              <a:pPr/>
              <a:t>16.04.2018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60CBA-AD2E-432E-9646-26DA8058AE0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4129629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0409-9068-4C12-9136-09A605DEC633}" type="datetimeFigureOut">
              <a:rPr lang="ru-RU" smtClean="0"/>
              <a:pPr/>
              <a:t>16.04.2018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60CBA-AD2E-432E-9646-26DA8058AE0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646201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0409-9068-4C12-9136-09A605DEC633}" type="datetimeFigureOut">
              <a:rPr lang="ru-RU" smtClean="0"/>
              <a:pPr/>
              <a:t>16.04.2018</a:t>
            </a:fld>
            <a:endParaRPr lang="ru-R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60CBA-AD2E-432E-9646-26DA8058AE0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165897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0409-9068-4C12-9136-09A605DEC633}" type="datetimeFigureOut">
              <a:rPr lang="ru-RU" smtClean="0"/>
              <a:pPr/>
              <a:t>16.04.2018</a:t>
            </a:fld>
            <a:endParaRPr lang="ru-R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60CBA-AD2E-432E-9646-26DA8058AE0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276142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0409-9068-4C12-9136-09A605DEC633}" type="datetimeFigureOut">
              <a:rPr lang="ru-RU" smtClean="0"/>
              <a:pPr/>
              <a:t>16.04.2018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60CBA-AD2E-432E-9646-26DA8058AE0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913171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0409-9068-4C12-9136-09A605DEC633}" type="datetimeFigureOut">
              <a:rPr lang="ru-RU" smtClean="0"/>
              <a:pPr/>
              <a:t>16.04.2018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60CBA-AD2E-432E-9646-26DA8058AE0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1670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0409-9068-4C12-9136-09A605DEC633}" type="datetimeFigureOut">
              <a:rPr lang="ru-RU" smtClean="0"/>
              <a:pPr/>
              <a:t>16.04.2018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60CBA-AD2E-432E-9646-26DA8058AE0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644503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0409-9068-4C12-9136-09A605DEC633}" type="datetimeFigureOut">
              <a:rPr lang="ru-RU" smtClean="0"/>
              <a:pPr/>
              <a:t>16.04.2018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60CBA-AD2E-432E-9646-26DA8058AE0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516015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0409-9068-4C12-9136-09A605DEC633}" type="datetimeFigureOut">
              <a:rPr lang="ru-RU" smtClean="0"/>
              <a:pPr/>
              <a:t>16.04.2018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60CBA-AD2E-432E-9646-26DA8058AE0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172300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0409-9068-4C12-9136-09A605DEC633}" type="datetimeFigureOut">
              <a:rPr lang="ru-RU" smtClean="0"/>
              <a:pPr/>
              <a:t>16.04.2018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60CBA-AD2E-432E-9646-26DA8058AE0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415970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0409-9068-4C12-9136-09A605DEC633}" type="datetimeFigureOut">
              <a:rPr lang="ru-RU" smtClean="0"/>
              <a:pPr/>
              <a:t>16.04.2018</a:t>
            </a:fld>
            <a:endParaRPr lang="ru-RU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60CBA-AD2E-432E-9646-26DA8058AE0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70094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0409-9068-4C12-9136-09A605DEC633}" type="datetimeFigureOut">
              <a:rPr lang="ru-RU" smtClean="0"/>
              <a:pPr/>
              <a:t>16.04.2018</a:t>
            </a:fld>
            <a:endParaRPr lang="ru-RU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60CBA-AD2E-432E-9646-26DA8058AE0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263039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0409-9068-4C12-9136-09A605DEC633}" type="datetimeFigureOut">
              <a:rPr lang="ru-RU" smtClean="0"/>
              <a:pPr/>
              <a:t>16.04.2018</a:t>
            </a:fld>
            <a:endParaRPr lang="ru-RU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60CBA-AD2E-432E-9646-26DA8058AE0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25054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0409-9068-4C12-9136-09A605DEC633}" type="datetimeFigureOut">
              <a:rPr lang="ru-RU" smtClean="0"/>
              <a:pPr/>
              <a:t>16.04.2018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60CBA-AD2E-432E-9646-26DA8058AE0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46332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28B0409-9068-4C12-9136-09A605DEC633}" type="datetimeFigureOut">
              <a:rPr lang="ru-RU" smtClean="0"/>
              <a:pPr/>
              <a:t>16.04.2018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60CBA-AD2E-432E-9646-26DA8058AE0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629978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potschta@google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1340768"/>
            <a:ext cx="7772400" cy="1828800"/>
          </a:xfrm>
        </p:spPr>
        <p:txBody>
          <a:bodyPr>
            <a:noAutofit/>
          </a:bodyPr>
          <a:lstStyle/>
          <a:p>
            <a:r>
              <a:rPr lang="ru-RU" sz="4800" dirty="0" smtClean="0"/>
              <a:t>Моделирование движения неклейких гранулированных частиц</a:t>
            </a: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9552" y="3429000"/>
            <a:ext cx="6620968" cy="861420"/>
          </a:xfrm>
        </p:spPr>
        <p:txBody>
          <a:bodyPr/>
          <a:lstStyle/>
          <a:p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Годовой проект по информатике</a:t>
            </a:r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033093" y="5301208"/>
            <a:ext cx="3664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/>
              <a:t>Коврижных Дмитрий Юрьевич</a:t>
            </a:r>
          </a:p>
          <a:p>
            <a:pPr algn="r"/>
            <a:r>
              <a:rPr lang="ru-RU" dirty="0" smtClean="0"/>
              <a:t>Класс </a:t>
            </a:r>
            <a:r>
              <a:rPr lang="ru-RU" dirty="0" smtClean="0"/>
              <a:t>10-2</a:t>
            </a:r>
          </a:p>
          <a:p>
            <a:pPr algn="r"/>
            <a:r>
              <a:rPr lang="ru-RU" dirty="0" smtClean="0"/>
              <a:t>2018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7055380" cy="1400530"/>
          </a:xfrm>
        </p:spPr>
        <p:txBody>
          <a:bodyPr/>
          <a:lstStyle/>
          <a:p>
            <a:r>
              <a:rPr lang="ru-RU" dirty="0" smtClean="0"/>
              <a:t>Используемые технологии</a:t>
            </a:r>
            <a:endParaRPr lang="ru-RU" dirty="0"/>
          </a:p>
        </p:txBody>
      </p:sp>
      <p:pic>
        <p:nvPicPr>
          <p:cNvPr id="2050" name="Picture 2" descr="ÐÐ°ÑÑÐ¸Ð½ÐºÐ¸ Ð¿Ð¾ Ð·Ð°Ð¿ÑÐ¾ÑÑ Ð¯Ð·ÑÐº Ð¿Ð¸ÑÐ¾Ð½ 3.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8920"/>
            <a:ext cx="3795333" cy="210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Ð°ÑÑÐ¸Ð½ÐºÐ¸ Ð¿Ð¾ Ð·Ð°Ð¿ÑÐ¾ÑÑ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714281"/>
            <a:ext cx="295232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ÐÐ°ÑÑÐ¸Ð½ÐºÐ¸ Ð¿Ð¾ Ð·Ð°Ð¿ÑÐ¾ÑÑ sololear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365104"/>
            <a:ext cx="2044625" cy="204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9203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500042"/>
            <a:ext cx="8183880" cy="1051560"/>
          </a:xfrm>
        </p:spPr>
        <p:txBody>
          <a:bodyPr/>
          <a:lstStyle/>
          <a:p>
            <a:r>
              <a:rPr lang="ru-RU" dirty="0" smtClean="0"/>
              <a:t>Пример работы программы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2877" y="1326399"/>
            <a:ext cx="3589084" cy="23488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22074" y="1413110"/>
            <a:ext cx="1689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Number = 9</a:t>
            </a:r>
          </a:p>
          <a:p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t = 0.15</a:t>
            </a:r>
          </a:p>
          <a:p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R =13</a:t>
            </a:r>
          </a:p>
          <a:p>
            <a:r>
              <a:rPr lang="en-US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Kpoteri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= 0.82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2876" y="3835246"/>
            <a:ext cx="3589084" cy="28712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2876" y="3831586"/>
            <a:ext cx="1689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Number = 13</a:t>
            </a:r>
          </a:p>
          <a:p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t = 0.11</a:t>
            </a:r>
          </a:p>
          <a:p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R =9</a:t>
            </a:r>
          </a:p>
          <a:p>
            <a:r>
              <a:rPr lang="en-US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Kpoteri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= 0.95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3107" y="1326399"/>
            <a:ext cx="2936100" cy="2348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88023" y="1406845"/>
            <a:ext cx="1689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Number = 4</a:t>
            </a:r>
          </a:p>
          <a:p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t = 0.06</a:t>
            </a:r>
          </a:p>
          <a:p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R =12</a:t>
            </a:r>
          </a:p>
          <a:p>
            <a:r>
              <a:rPr lang="en-US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Kpoteri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= 0.55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Визуализация результата</a:t>
            </a:r>
            <a:endParaRPr lang="ru-RU" dirty="0"/>
          </a:p>
        </p:txBody>
      </p:sp>
      <p:pic>
        <p:nvPicPr>
          <p:cNvPr id="4" name="2018-04-16 01-05-2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>
                  <p14:trim end="46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1869292"/>
            <a:ext cx="8496944" cy="47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204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500042"/>
            <a:ext cx="8183880" cy="1051560"/>
          </a:xfrm>
        </p:spPr>
        <p:txBody>
          <a:bodyPr/>
          <a:lstStyle/>
          <a:p>
            <a:r>
              <a:rPr lang="ru-RU" dirty="0" smtClean="0"/>
              <a:t>Возникшие затруднения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34" y="1571612"/>
            <a:ext cx="4214842" cy="4286280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   Из-за того, что значение скорости было нецелым, возникало расхождение между визуализацией и расчетным значением. Ошибка накапливалась, и становилась заметной.    Решилась округлением.</a:t>
            </a:r>
          </a:p>
          <a:p>
            <a:endParaRPr lang="ru-RU" dirty="0" smtClean="0"/>
          </a:p>
          <a:p>
            <a:r>
              <a:rPr lang="ru-RU" dirty="0" smtClean="0"/>
              <a:t>   Верхний левый угол окна является началом координат, что вызывает затруднения при использовании формул, поэтому в формулах возможны ошибки,  которые не позволяют нормально работать.</a:t>
            </a:r>
          </a:p>
          <a:p>
            <a:endParaRPr lang="ru-RU" dirty="0" smtClean="0"/>
          </a:p>
        </p:txBody>
      </p:sp>
      <p:pic>
        <p:nvPicPr>
          <p:cNvPr id="7" name="2018-03-02 02-14-07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4500562" y="3786190"/>
            <a:ext cx="3048000" cy="1857388"/>
          </a:xfrm>
          <a:prstGeom prst="rect">
            <a:avLst/>
          </a:prstGeom>
        </p:spPr>
      </p:pic>
      <p:pic>
        <p:nvPicPr>
          <p:cNvPr id="8" name="2018-03-02 02-13-14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4500562" y="1714488"/>
            <a:ext cx="3071834" cy="1571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2643182"/>
            <a:ext cx="8183880" cy="1051560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832530" y="5214950"/>
            <a:ext cx="3863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/>
              <a:t>Коврижных Дмитрий 10-2 класс</a:t>
            </a:r>
          </a:p>
          <a:p>
            <a:pPr algn="r"/>
            <a:r>
              <a:rPr lang="en-US" dirty="0" smtClean="0">
                <a:hlinkClick r:id="rId2"/>
              </a:rPr>
              <a:t>potschta@google.com</a:t>
            </a:r>
            <a:endParaRPr lang="ru-RU" dirty="0" smtClean="0"/>
          </a:p>
          <a:p>
            <a:pPr algn="r"/>
            <a:r>
              <a:rPr lang="ru-RU" dirty="0" smtClean="0"/>
              <a:t>2018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500042"/>
            <a:ext cx="8183880" cy="1051560"/>
          </a:xfrm>
        </p:spPr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34" y="1500174"/>
            <a:ext cx="8183880" cy="4187952"/>
          </a:xfrm>
        </p:spPr>
        <p:txBody>
          <a:bodyPr/>
          <a:lstStyle/>
          <a:p>
            <a:r>
              <a:rPr lang="ru-RU" dirty="0" smtClean="0"/>
              <a:t>Дано множество неклейких гранулированных частиц. Создать программу, которая моделирует их движение.</a:t>
            </a:r>
          </a:p>
          <a:p>
            <a:r>
              <a:rPr lang="ru-RU" dirty="0" smtClean="0"/>
              <a:t>При этом программа спрашивает  у пользователя ряд свойств данных частиц, таких как размер, число, коэффициент потерь и время шага.</a:t>
            </a:r>
          </a:p>
          <a:p>
            <a:r>
              <a:rPr lang="ru-RU" dirty="0" smtClean="0"/>
              <a:t>Итоговый вывод должен идти в отдельном окне.</a:t>
            </a:r>
            <a:endParaRPr lang="ru-RU" dirty="0"/>
          </a:p>
        </p:txBody>
      </p:sp>
      <p:pic>
        <p:nvPicPr>
          <p:cNvPr id="4" name="Picture 2" descr="Картинки по запросу Движение частиц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7744" y="3815396"/>
            <a:ext cx="4608867" cy="28728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500042"/>
            <a:ext cx="8183880" cy="1051560"/>
          </a:xfrm>
        </p:spPr>
        <p:txBody>
          <a:bodyPr/>
          <a:lstStyle/>
          <a:p>
            <a:r>
              <a:rPr lang="ru-RU" dirty="0" smtClean="0"/>
              <a:t>Входные и выходные данные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34" y="1571612"/>
            <a:ext cx="8183880" cy="4187952"/>
          </a:xfrm>
        </p:spPr>
        <p:txBody>
          <a:bodyPr>
            <a:normAutofit/>
          </a:bodyPr>
          <a:lstStyle/>
          <a:p>
            <a:r>
              <a:rPr lang="ru-RU" dirty="0" smtClean="0"/>
              <a:t>Входные данные: размер частицы, коэффициент потерь при соударении, время шага</a:t>
            </a:r>
            <a:r>
              <a:rPr lang="en-US" dirty="0" smtClean="0"/>
              <a:t>, </a:t>
            </a:r>
            <a:r>
              <a:rPr lang="ru-RU" dirty="0" smtClean="0"/>
              <a:t>число частиц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b="1" dirty="0" smtClean="0"/>
              <a:t>number = 5</a:t>
            </a:r>
            <a:endParaRPr lang="ru-RU" b="1" dirty="0" smtClean="0"/>
          </a:p>
          <a:p>
            <a:pPr>
              <a:buNone/>
            </a:pPr>
            <a:r>
              <a:rPr lang="en-US" b="1" dirty="0" smtClean="0"/>
              <a:t>	t = 0.08</a:t>
            </a:r>
            <a:endParaRPr lang="ru-RU" b="1" dirty="0" smtClean="0"/>
          </a:p>
          <a:p>
            <a:pPr>
              <a:buNone/>
            </a:pPr>
            <a:r>
              <a:rPr lang="en-US" b="1" dirty="0" smtClean="0"/>
              <a:t>	r = 10</a:t>
            </a:r>
            <a:endParaRPr lang="ru-RU" b="1" dirty="0" smtClean="0"/>
          </a:p>
          <a:p>
            <a:pPr>
              <a:buNone/>
            </a:pPr>
            <a:r>
              <a:rPr lang="en-US" b="1" dirty="0" smtClean="0"/>
              <a:t>	kpoteri = 0.9</a:t>
            </a:r>
            <a:endParaRPr lang="ru-RU" b="1" dirty="0" smtClean="0"/>
          </a:p>
          <a:p>
            <a:r>
              <a:rPr lang="ru-RU" dirty="0" smtClean="0"/>
              <a:t>Выходные данные: визуализация движения частиц в отдельном окне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500042"/>
            <a:ext cx="8183880" cy="1051560"/>
          </a:xfrm>
        </p:spPr>
        <p:txBody>
          <a:bodyPr/>
          <a:lstStyle/>
          <a:p>
            <a:r>
              <a:rPr lang="ru-RU" dirty="0" smtClean="0"/>
              <a:t>Математическая модель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34" y="1428736"/>
            <a:ext cx="5857916" cy="4830894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Для модели использовались проекции и координаты, так как все вычисления можно разбить на множество простых операций</a:t>
            </a:r>
          </a:p>
          <a:p>
            <a:r>
              <a:rPr lang="ru-RU" sz="2400" dirty="0" smtClean="0"/>
              <a:t>Уравнение равноускоренного движения</a:t>
            </a:r>
            <a:r>
              <a:rPr lang="en-US" sz="2400" dirty="0" smtClean="0"/>
              <a:t> </a:t>
            </a:r>
            <a:r>
              <a:rPr lang="ru-RU" sz="2400" dirty="0" smtClean="0"/>
              <a:t>в форме проекции на ось </a:t>
            </a:r>
            <a:r>
              <a:rPr lang="en-US" sz="2400" dirty="0" smtClean="0"/>
              <a:t>oy</a:t>
            </a:r>
            <a:r>
              <a:rPr lang="ru-RU" sz="2400" dirty="0" smtClean="0"/>
              <a:t>, так как вдоль </a:t>
            </a:r>
            <a:r>
              <a:rPr lang="en-US" sz="2400" dirty="0" smtClean="0"/>
              <a:t>ox </a:t>
            </a:r>
            <a:r>
              <a:rPr lang="ru-RU" sz="2400" dirty="0" smtClean="0"/>
              <a:t>сила тяжести не действует.</a:t>
            </a:r>
            <a:endParaRPr lang="en-US" sz="2400" dirty="0" smtClean="0"/>
          </a:p>
          <a:p>
            <a:r>
              <a:rPr lang="ru-RU" sz="2400" dirty="0" smtClean="0"/>
              <a:t>Изменение скорости под действием силы тяжести</a:t>
            </a:r>
            <a:endParaRPr lang="ru-RU" sz="2400" dirty="0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0" y="6572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0" y="6572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6678342" y="2747672"/>
            <a:ext cx="1218192" cy="1218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8683914" y="3561208"/>
            <a:ext cx="0" cy="8065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32945" y="3306349"/>
            <a:ext cx="93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endParaRPr lang="ru-RU" dirty="0"/>
          </a:p>
        </p:txBody>
      </p:sp>
      <p:cxnSp>
        <p:nvCxnSpPr>
          <p:cNvPr id="17" name="Прямая со стрелкой 16"/>
          <p:cNvCxnSpPr/>
          <p:nvPr/>
        </p:nvCxnSpPr>
        <p:spPr>
          <a:xfrm flipV="1">
            <a:off x="8092718" y="3356768"/>
            <a:ext cx="686264" cy="14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7285181" y="1924158"/>
            <a:ext cx="0" cy="19597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09931" y="1897853"/>
            <a:ext cx="139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Uy</a:t>
            </a:r>
            <a:endParaRPr lang="ru-RU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 flipV="1">
            <a:off x="7285181" y="1833206"/>
            <a:ext cx="1098022" cy="14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H="1">
            <a:off x="7285181" y="3357562"/>
            <a:ext cx="3051" cy="14659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23060" y="4253133"/>
            <a:ext cx="140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r>
              <a:rPr lang="ru-RU" dirty="0" smtClean="0"/>
              <a:t>тяж</a:t>
            </a:r>
            <a:endParaRPr lang="ru-RU" dirty="0"/>
          </a:p>
        </p:txBody>
      </p:sp>
      <p:cxnSp>
        <p:nvCxnSpPr>
          <p:cNvPr id="27" name="Прямая со стрелкой 26"/>
          <p:cNvCxnSpPr/>
          <p:nvPr/>
        </p:nvCxnSpPr>
        <p:spPr>
          <a:xfrm flipV="1">
            <a:off x="6244315" y="4115790"/>
            <a:ext cx="865128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0" y="6477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500042"/>
            <a:ext cx="8183880" cy="1051560"/>
          </a:xfrm>
        </p:spPr>
        <p:txBody>
          <a:bodyPr/>
          <a:lstStyle/>
          <a:p>
            <a:r>
              <a:rPr lang="ru-RU" dirty="0" smtClean="0"/>
              <a:t>Математическая модель</a:t>
            </a:r>
            <a:endParaRPr lang="ru-RU" dirty="0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0" y="6572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0" y="6572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0" y="6477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ÐÐ°ÑÑÐ¸Ð½ÐºÐ¸ Ð¿Ð¾ Ð·Ð°Ð¿ÑÐ¾ÑÑ ÑÑÐ°Ð²Ð½ÐµÐ½Ð¸Ðµ ÑÐ°Ð²Ð½Ð¾ÑÑÐºÐ¾ÑÐµÐ½Ð½Ð¾Ð³Ð¾ Ð´Ð²Ð¸Ð¶ÐµÐ½Ð¸Ñ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034" y="1988840"/>
            <a:ext cx="8115675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937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500042"/>
            <a:ext cx="8183880" cy="1051560"/>
          </a:xfrm>
        </p:spPr>
        <p:txBody>
          <a:bodyPr/>
          <a:lstStyle/>
          <a:p>
            <a:r>
              <a:rPr lang="ru-RU" dirty="0" smtClean="0"/>
              <a:t>Математическая модель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34" y="1571612"/>
            <a:ext cx="4786346" cy="4187952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Расчет скоростей частиц после нецентрального удара</a:t>
            </a:r>
            <a:r>
              <a:rPr lang="en-US" sz="2400" dirty="0" smtClean="0"/>
              <a:t>    </a:t>
            </a:r>
          </a:p>
          <a:p>
            <a:r>
              <a:rPr lang="en-US" sz="2400" dirty="0" smtClean="0"/>
              <a:t>Uy1=sin(a)*Uy2 + Ux2*cos(a)</a:t>
            </a:r>
          </a:p>
          <a:p>
            <a:r>
              <a:rPr lang="en-US" sz="2400" dirty="0" smtClean="0"/>
              <a:t>Uy2=sin(a)*Uy1 + Ux1*cos(a)</a:t>
            </a:r>
          </a:p>
          <a:p>
            <a:r>
              <a:rPr lang="en-US" sz="2400" dirty="0" smtClean="0"/>
              <a:t>Ux1*sin(a)</a:t>
            </a:r>
          </a:p>
          <a:p>
            <a:r>
              <a:rPr lang="en-US" sz="2400" dirty="0" smtClean="0"/>
              <a:t>Ux2*sin(a)</a:t>
            </a:r>
          </a:p>
          <a:p>
            <a:r>
              <a:rPr lang="en-US" sz="2400" dirty="0" smtClean="0"/>
              <a:t>Ux1+=</a:t>
            </a:r>
            <a:r>
              <a:rPr lang="en-US" sz="2400" dirty="0" err="1" smtClean="0"/>
              <a:t>cos</a:t>
            </a:r>
            <a:r>
              <a:rPr lang="en-US" sz="2400" dirty="0" smtClean="0"/>
              <a:t>(a)Uy2</a:t>
            </a:r>
          </a:p>
          <a:p>
            <a:r>
              <a:rPr lang="en-US" sz="2400" dirty="0" smtClean="0"/>
              <a:t>Ux2+=</a:t>
            </a:r>
            <a:r>
              <a:rPr lang="en-US" sz="2400" dirty="0" err="1" smtClean="0"/>
              <a:t>cos</a:t>
            </a:r>
            <a:r>
              <a:rPr lang="en-US" sz="2400" dirty="0" smtClean="0"/>
              <a:t>(a)Uy1</a:t>
            </a:r>
            <a:endParaRPr lang="ru-RU" sz="2400" dirty="0"/>
          </a:p>
        </p:txBody>
      </p:sp>
      <p:sp>
        <p:nvSpPr>
          <p:cNvPr id="4" name="Овал 3"/>
          <p:cNvSpPr/>
          <p:nvPr/>
        </p:nvSpPr>
        <p:spPr>
          <a:xfrm>
            <a:off x="5572132" y="2786058"/>
            <a:ext cx="1214446" cy="1214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6143636" y="1643050"/>
            <a:ext cx="1285884" cy="1285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6786578" y="2285992"/>
            <a:ext cx="107157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6215074" y="3429000"/>
            <a:ext cx="1000132" cy="27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rot="16200000" flipV="1">
            <a:off x="5536892" y="2749862"/>
            <a:ext cx="1358116" cy="17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endCxn id="6" idx="4"/>
          </p:cNvCxnSpPr>
          <p:nvPr/>
        </p:nvCxnSpPr>
        <p:spPr>
          <a:xfrm rot="5400000">
            <a:off x="6465901" y="2606669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rot="5400000">
            <a:off x="5929322" y="2571744"/>
            <a:ext cx="1143008" cy="5715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Дуга 16"/>
          <p:cNvSpPr/>
          <p:nvPr/>
        </p:nvSpPr>
        <p:spPr>
          <a:xfrm rot="586111">
            <a:off x="5786355" y="3066592"/>
            <a:ext cx="858729" cy="914400"/>
          </a:xfrm>
          <a:prstGeom prst="arc">
            <a:avLst>
              <a:gd name="adj1" fmla="val 16637658"/>
              <a:gd name="adj2" fmla="val 2028104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6715140" y="29289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7286644" y="192880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Ux1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6786578" y="350043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Ux2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6858016" y="250030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Uy1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5572132" y="221455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Uy2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500042"/>
            <a:ext cx="8183880" cy="1051560"/>
          </a:xfrm>
        </p:spPr>
        <p:txBody>
          <a:bodyPr/>
          <a:lstStyle/>
          <a:p>
            <a:r>
              <a:rPr lang="ru-RU" dirty="0" smtClean="0"/>
              <a:t>Структура данных</a:t>
            </a:r>
            <a:endParaRPr lang="ru-RU" dirty="0"/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889021927"/>
              </p:ext>
            </p:extLst>
          </p:nvPr>
        </p:nvGraphicFramePr>
        <p:xfrm>
          <a:off x="3982689" y="2075000"/>
          <a:ext cx="4685992" cy="249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498"/>
                <a:gridCol w="1171498"/>
                <a:gridCol w="1171498"/>
                <a:gridCol w="1171498"/>
              </a:tblGrid>
              <a:tr h="622868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UX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UY</a:t>
                      </a:r>
                      <a:endParaRPr lang="ru-RU" dirty="0"/>
                    </a:p>
                  </a:txBody>
                  <a:tcPr/>
                </a:tc>
              </a:tr>
              <a:tr h="622868"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ux1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uy1</a:t>
                      </a:r>
                      <a:endParaRPr lang="ru-RU" dirty="0"/>
                    </a:p>
                  </a:txBody>
                  <a:tcPr/>
                </a:tc>
              </a:tr>
              <a:tr h="622868"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ux2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uy2</a:t>
                      </a:r>
                      <a:endParaRPr lang="ru-RU" dirty="0"/>
                    </a:p>
                  </a:txBody>
                  <a:tcPr/>
                </a:tc>
              </a:tr>
              <a:tr h="622868">
                <a:tc>
                  <a:txBody>
                    <a:bodyPr/>
                    <a:lstStyle/>
                    <a:p>
                      <a:r>
                        <a:rPr lang="en-US" dirty="0" smtClean="0"/>
                        <a:t>x3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ux3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uy3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82689" y="1412776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Particles[][]</a:t>
            </a:r>
            <a:endParaRPr lang="ru-RU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1935996"/>
            <a:ext cx="3254417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 - </a:t>
            </a:r>
            <a:r>
              <a:rPr lang="ru-RU" sz="2400" dirty="0" smtClean="0"/>
              <a:t>координата по </a:t>
            </a:r>
            <a:r>
              <a:rPr lang="en-US" sz="2400" dirty="0" smtClean="0"/>
              <a:t>X</a:t>
            </a:r>
          </a:p>
          <a:p>
            <a:endParaRPr lang="ru-RU" sz="2400" dirty="0" smtClean="0"/>
          </a:p>
          <a:p>
            <a:r>
              <a:rPr lang="en-US" sz="2400" dirty="0" smtClean="0"/>
              <a:t>Y - </a:t>
            </a:r>
            <a:r>
              <a:rPr lang="ru-RU" sz="2400" dirty="0" smtClean="0"/>
              <a:t>координата по </a:t>
            </a:r>
            <a:r>
              <a:rPr lang="en-US" sz="2400" dirty="0" smtClean="0"/>
              <a:t>Y</a:t>
            </a:r>
          </a:p>
          <a:p>
            <a:endParaRPr lang="en-US" sz="2400" dirty="0" smtClean="0"/>
          </a:p>
          <a:p>
            <a:r>
              <a:rPr lang="en-US" sz="2400" dirty="0" smtClean="0"/>
              <a:t>UX - </a:t>
            </a:r>
            <a:r>
              <a:rPr lang="ru-RU" sz="2400" dirty="0" smtClean="0"/>
              <a:t>скорость по </a:t>
            </a:r>
            <a:r>
              <a:rPr lang="en-US" sz="2400" dirty="0" smtClean="0"/>
              <a:t>X</a:t>
            </a:r>
          </a:p>
          <a:p>
            <a:endParaRPr lang="en-US" sz="2400" dirty="0" smtClean="0"/>
          </a:p>
          <a:p>
            <a:r>
              <a:rPr lang="en-US" sz="2400" dirty="0" smtClean="0"/>
              <a:t>UY - </a:t>
            </a:r>
            <a:r>
              <a:rPr lang="ru-RU" sz="2400" dirty="0" smtClean="0"/>
              <a:t>скорость по </a:t>
            </a:r>
            <a:r>
              <a:rPr lang="en-US" sz="2400" dirty="0" smtClean="0"/>
              <a:t>Y</a:t>
            </a:r>
            <a:r>
              <a:rPr lang="ru-RU" sz="2400" dirty="0" smtClean="0"/>
              <a:t> 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500042"/>
            <a:ext cx="8183880" cy="1051560"/>
          </a:xfrm>
        </p:spPr>
        <p:txBody>
          <a:bodyPr/>
          <a:lstStyle/>
          <a:p>
            <a:r>
              <a:rPr lang="ru-RU" dirty="0" smtClean="0"/>
              <a:t>Структура данных</a:t>
            </a:r>
            <a:endParaRPr lang="ru-RU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6458297"/>
              </p:ext>
            </p:extLst>
          </p:nvPr>
        </p:nvGraphicFramePr>
        <p:xfrm>
          <a:off x="1835696" y="2000240"/>
          <a:ext cx="28553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966"/>
                <a:gridCol w="22403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Height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52166585"/>
              </p:ext>
            </p:extLst>
          </p:nvPr>
        </p:nvGraphicFramePr>
        <p:xfrm>
          <a:off x="658556" y="2000240"/>
          <a:ext cx="79854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082"/>
                <a:gridCol w="2468218"/>
                <a:gridCol w="1742271"/>
                <a:gridCol w="21778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Radius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58556" y="1496604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Input</a:t>
            </a:r>
            <a:endParaRPr lang="ru-RU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58556" y="2826602"/>
            <a:ext cx="68243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 – </a:t>
            </a:r>
            <a:r>
              <a:rPr lang="ru-RU" sz="2400" dirty="0" smtClean="0"/>
              <a:t>ускорение свободного падения</a:t>
            </a:r>
            <a:endParaRPr lang="en-US" sz="2400" dirty="0" smtClean="0"/>
          </a:p>
          <a:p>
            <a:r>
              <a:rPr lang="en-US" sz="2400" dirty="0" smtClean="0"/>
              <a:t>K – </a:t>
            </a:r>
            <a:r>
              <a:rPr lang="ru-RU" sz="2400" dirty="0" smtClean="0"/>
              <a:t>коэффициент потерь при соударении</a:t>
            </a:r>
            <a:endParaRPr lang="en-US" sz="2400" dirty="0" smtClean="0"/>
          </a:p>
          <a:p>
            <a:r>
              <a:rPr lang="en-US" sz="2400" dirty="0" smtClean="0"/>
              <a:t>Number – </a:t>
            </a:r>
            <a:r>
              <a:rPr lang="ru-RU" sz="2400" dirty="0" smtClean="0"/>
              <a:t>число частиц</a:t>
            </a:r>
            <a:endParaRPr lang="en-US" sz="2400" dirty="0" smtClean="0"/>
          </a:p>
          <a:p>
            <a:r>
              <a:rPr lang="en-US" sz="2400" dirty="0" smtClean="0"/>
              <a:t>Time – </a:t>
            </a:r>
            <a:r>
              <a:rPr lang="ru-RU" sz="2400" dirty="0" smtClean="0"/>
              <a:t>время шага</a:t>
            </a:r>
            <a:endParaRPr lang="en-US" sz="2400" dirty="0" smtClean="0"/>
          </a:p>
          <a:p>
            <a:r>
              <a:rPr lang="en-US" sz="2400" dirty="0" smtClean="0"/>
              <a:t>Radius – </a:t>
            </a:r>
            <a:r>
              <a:rPr lang="ru-RU" sz="2400" dirty="0" smtClean="0"/>
              <a:t>размер частицы</a:t>
            </a:r>
            <a:endParaRPr lang="en-US" sz="2400" dirty="0" smtClean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xmlns="" val="292452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357166"/>
            <a:ext cx="8183880" cy="1051560"/>
          </a:xfrm>
        </p:spPr>
        <p:txBody>
          <a:bodyPr/>
          <a:lstStyle/>
          <a:p>
            <a:r>
              <a:rPr lang="ru-RU" dirty="0" smtClean="0"/>
              <a:t>Метод решения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851920" y="994232"/>
            <a:ext cx="4000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Массив координат и скоростей</a:t>
            </a:r>
          </a:p>
          <a:p>
            <a:pPr algn="ctr"/>
            <a:r>
              <a:rPr lang="ru-RU" dirty="0" smtClean="0"/>
              <a:t>Число частиц, время шага, ускорение свободного падения, размер частицы поступают в программу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929190" y="3643314"/>
            <a:ext cx="4106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Изменение скорости </a:t>
            </a:r>
          </a:p>
          <a:p>
            <a:pPr algn="ctr"/>
            <a:r>
              <a:rPr lang="ru-RU" dirty="0" smtClean="0"/>
              <a:t>каждой частицы по осям</a:t>
            </a:r>
          </a:p>
          <a:p>
            <a:pPr algn="ctr"/>
            <a:r>
              <a:rPr lang="ru-RU" dirty="0" smtClean="0"/>
              <a:t>на значение скорости, изменение соответствующих ячеек массива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714480" y="2643182"/>
            <a:ext cx="5251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Запуск цикла, в котором просчитывается </a:t>
            </a:r>
          </a:p>
          <a:p>
            <a:pPr algn="ctr"/>
            <a:r>
              <a:rPr lang="ru-RU" dirty="0" smtClean="0"/>
              <a:t>шаг движения частиц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428860" y="4929198"/>
            <a:ext cx="3071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Проверка соударений </a:t>
            </a:r>
          </a:p>
          <a:p>
            <a:pPr algn="ctr"/>
            <a:r>
              <a:rPr lang="ru-RU" dirty="0" smtClean="0"/>
              <a:t>частиц между собой, и между границами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03047" y="3467870"/>
            <a:ext cx="271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Визуализация перемещения частиц в специальном окне, запуск следующего шага</a:t>
            </a:r>
            <a:endParaRPr lang="ru-RU" dirty="0"/>
          </a:p>
        </p:txBody>
      </p:sp>
      <p:cxnSp>
        <p:nvCxnSpPr>
          <p:cNvPr id="11" name="Прямая со стрелкой 10"/>
          <p:cNvCxnSpPr>
            <a:stCxn id="4" idx="2"/>
            <a:endCxn id="7" idx="0"/>
          </p:cNvCxnSpPr>
          <p:nvPr/>
        </p:nvCxnSpPr>
        <p:spPr>
          <a:xfrm flipH="1">
            <a:off x="4340360" y="2471560"/>
            <a:ext cx="1511824" cy="1716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7" idx="3"/>
            <a:endCxn id="5" idx="0"/>
          </p:cNvCxnSpPr>
          <p:nvPr/>
        </p:nvCxnSpPr>
        <p:spPr>
          <a:xfrm>
            <a:off x="6966239" y="2966348"/>
            <a:ext cx="16261" cy="6769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5" idx="2"/>
            <a:endCxn id="8" idx="3"/>
          </p:cNvCxnSpPr>
          <p:nvPr/>
        </p:nvCxnSpPr>
        <p:spPr>
          <a:xfrm rot="5400000">
            <a:off x="6106487" y="4514849"/>
            <a:ext cx="270221" cy="14818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9" idx="0"/>
            <a:endCxn id="7" idx="1"/>
          </p:cNvCxnSpPr>
          <p:nvPr/>
        </p:nvCxnSpPr>
        <p:spPr>
          <a:xfrm flipV="1">
            <a:off x="1660369" y="2966348"/>
            <a:ext cx="54111" cy="5015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1"/>
            <a:endCxn id="9" idx="2"/>
          </p:cNvCxnSpPr>
          <p:nvPr/>
        </p:nvCxnSpPr>
        <p:spPr>
          <a:xfrm flipH="1" flipV="1">
            <a:off x="1660369" y="4945198"/>
            <a:ext cx="768491" cy="445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 flipV="1">
            <a:off x="428596" y="2714620"/>
            <a:ext cx="8286808" cy="3143272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Ион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532</TotalTime>
  <Words>414</Words>
  <Application>Microsoft Office PowerPoint</Application>
  <PresentationFormat>Экран (4:3)</PresentationFormat>
  <Paragraphs>109</Paragraphs>
  <Slides>14</Slides>
  <Notes>0</Notes>
  <HiddenSlides>0</HiddenSlides>
  <MMClips>3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Ион</vt:lpstr>
      <vt:lpstr>Моделирование движения неклейких гранулированных частиц</vt:lpstr>
      <vt:lpstr>Постановка задачи</vt:lpstr>
      <vt:lpstr>Входные и выходные данные</vt:lpstr>
      <vt:lpstr>Математическая модель</vt:lpstr>
      <vt:lpstr>Математическая модель</vt:lpstr>
      <vt:lpstr>Математическая модель</vt:lpstr>
      <vt:lpstr>Структура данных</vt:lpstr>
      <vt:lpstr>Структура данных</vt:lpstr>
      <vt:lpstr>Метод решения</vt:lpstr>
      <vt:lpstr>Используемые технологии</vt:lpstr>
      <vt:lpstr>Пример работы программы</vt:lpstr>
      <vt:lpstr>Визуализация результата</vt:lpstr>
      <vt:lpstr>Возникшие затруднения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Дмитрий</dc:creator>
  <cp:lastModifiedBy>Дмитрий</cp:lastModifiedBy>
  <cp:revision>55</cp:revision>
  <dcterms:created xsi:type="dcterms:W3CDTF">2018-02-28T19:48:16Z</dcterms:created>
  <dcterms:modified xsi:type="dcterms:W3CDTF">2018-04-15T23:09:08Z</dcterms:modified>
</cp:coreProperties>
</file>